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7" r:id="rId4"/>
    <p:sldId id="258" r:id="rId5"/>
    <p:sldId id="259" r:id="rId6"/>
    <p:sldId id="278" r:id="rId7"/>
    <p:sldId id="260" r:id="rId8"/>
    <p:sldId id="261" r:id="rId9"/>
    <p:sldId id="262" r:id="rId10"/>
    <p:sldId id="263" r:id="rId11"/>
    <p:sldId id="279" r:id="rId12"/>
    <p:sldId id="280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17" autoAdjust="0"/>
  </p:normalViewPr>
  <p:slideViewPr>
    <p:cSldViewPr>
      <p:cViewPr>
        <p:scale>
          <a:sx n="84" d="100"/>
          <a:sy n="84" d="100"/>
        </p:scale>
        <p:origin x="-155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34320-5C90-4E32-8973-8928A281A5B3}" type="datetimeFigureOut">
              <a:rPr lang="hr-HR" smtClean="0"/>
              <a:pPr/>
              <a:t>15.6.2014.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05DEB-E777-49B3-BA96-EA7A56E2541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31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Anamneza = sjećanje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Isključiti mobitele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Izbjegavajte: ˝Što</a:t>
            </a:r>
            <a:r>
              <a:rPr lang="hr-HR" baseline="0" dirty="0" smtClean="0"/>
              <a:t> vas je danas dovelo k meni?˝ jer pacijent može odgovoriti ˝auto˝. </a:t>
            </a:r>
          </a:p>
          <a:p>
            <a:r>
              <a:rPr lang="hr-HR" baseline="0" dirty="0" smtClean="0"/>
              <a:t>Bolje pitati: ˝Što vas u posljednje vrijeme muči?˝ ili ˝Zbog čega ste danas došli˝?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Navesti</a:t>
            </a:r>
            <a:r>
              <a:rPr lang="hr-HR" baseline="0" dirty="0" smtClean="0"/>
              <a:t> kronološkim redoslijedom.</a:t>
            </a:r>
            <a:endParaRPr lang="hr-HR" dirty="0" smtClean="0"/>
          </a:p>
          <a:p>
            <a:r>
              <a:rPr lang="hr-HR" dirty="0" smtClean="0"/>
              <a:t>Kada su se zadnji put osjećali</a:t>
            </a:r>
            <a:r>
              <a:rPr lang="hr-HR" baseline="0" dirty="0" smtClean="0"/>
              <a:t> zdravi? Kod pacijenata s kroničnim bolestima pitajte zašto su upravo sada došli k vama.</a:t>
            </a:r>
          </a:p>
          <a:p>
            <a:r>
              <a:rPr lang="hr-HR" baseline="0" dirty="0" smtClean="0"/>
              <a:t>Nastanak: nagao ili postepen; Priroda: kontinuirano ili skokovito, ide na bolje ili gore. Pitajte što je pacijent radio u trenutku pojave tegobe. </a:t>
            </a:r>
          </a:p>
          <a:p>
            <a:r>
              <a:rPr lang="hr-HR" baseline="0" dirty="0" smtClean="0"/>
              <a:t>Pitajte gdje se nalazi bol; je li difuzna ili lokalizirana; je li se širi. Zamolite pacijenta da vam točno pokaže gdje vas boli. </a:t>
            </a:r>
          </a:p>
          <a:p>
            <a:r>
              <a:rPr lang="hr-HR" baseline="0" dirty="0" smtClean="0"/>
              <a:t>Bol je subjektivna pa ju je najbolje opisati pomoću ljestve od 0 do 10 ili pitati je li ometa svakodnevne funkcije. 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baseline="0" dirty="0" smtClean="0"/>
              <a:t>Popis lijekova može ukazati na nespomenute bolesti. </a:t>
            </a:r>
          </a:p>
          <a:p>
            <a:r>
              <a:rPr lang="hr-HR" baseline="0" dirty="0" smtClean="0"/>
              <a:t>Oralna </a:t>
            </a:r>
            <a:r>
              <a:rPr lang="hr-HR" baseline="0" dirty="0" err="1" smtClean="0"/>
              <a:t>kontraceptivna</a:t>
            </a:r>
            <a:r>
              <a:rPr lang="hr-HR" baseline="0" dirty="0" smtClean="0"/>
              <a:t> pilula se često ne smatra lijekom pa treba posebno pitati za nju. </a:t>
            </a:r>
          </a:p>
          <a:p>
            <a:r>
              <a:rPr lang="hr-HR" baseline="0" dirty="0" smtClean="0"/>
              <a:t>Ako se pacijent tuži na </a:t>
            </a:r>
            <a:r>
              <a:rPr lang="hr-HR" baseline="0" dirty="0" err="1" smtClean="0"/>
              <a:t>genitourinarne</a:t>
            </a:r>
            <a:r>
              <a:rPr lang="hr-HR" baseline="0" dirty="0" smtClean="0"/>
              <a:t> simptome, onda treba pitati i za seksualne navike.</a:t>
            </a:r>
          </a:p>
          <a:p>
            <a:r>
              <a:rPr lang="hr-HR" baseline="0" dirty="0" smtClean="0"/>
              <a:t>Svim pacijenticama treba postaviti pitanja o menstrualnom ciklusu: datum prvog dana zadnje menstruacije; dob prve </a:t>
            </a:r>
            <a:r>
              <a:rPr lang="hr-HR" baseline="0" dirty="0" err="1" smtClean="0"/>
              <a:t>mentruacije</a:t>
            </a:r>
            <a:r>
              <a:rPr lang="hr-HR" baseline="0" dirty="0" smtClean="0"/>
              <a:t>; dob menopauze; redovitost menstruacija; mogućnost trudnoće- važno isključiti jer može utjecati na daljnji tijek liječenja.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Kada postavljate pitanja o navikama važno je ne pokazati osjećaje. Trebate pomoći pacijentu,</a:t>
            </a:r>
            <a:r>
              <a:rPr lang="hr-HR" baseline="0" dirty="0" smtClean="0"/>
              <a:t> ne kritizirati. </a:t>
            </a:r>
          </a:p>
          <a:p>
            <a:r>
              <a:rPr lang="hr-HR" baseline="0" dirty="0" smtClean="0"/>
              <a:t>˝Jeste li ikada pušili cigarete˝? je bolje od ˝Je li pušite?˝, jer je možda upravo taj dan prestao. Treba pitati koliko cigareta na dan i koliko godina puši. </a:t>
            </a:r>
          </a:p>
          <a:p>
            <a:r>
              <a:rPr lang="hr-HR" baseline="0" dirty="0" smtClean="0"/>
              <a:t>Alkohol- koji, koliko i koliko često?</a:t>
            </a:r>
          </a:p>
          <a:p>
            <a:r>
              <a:rPr lang="hr-HR" baseline="0" dirty="0" smtClean="0"/>
              <a:t>Ako sumnjate na zaraznu bolest, pitajte o putovanjima i cjepivima.</a:t>
            </a:r>
          </a:p>
          <a:p>
            <a:r>
              <a:rPr lang="hr-HR" baseline="0" dirty="0" smtClean="0"/>
              <a:t>Brak- pitajte za nasilje, stres, impotenciju. Podrška u kući kod kroničnih bolesnika važno.</a:t>
            </a:r>
          </a:p>
          <a:p>
            <a:r>
              <a:rPr lang="hr-HR" baseline="0" dirty="0" smtClean="0"/>
              <a:t>Životni uvjeti: koliko ljudi u kućanstvu, kućni ljubimci, tjelovježba</a:t>
            </a:r>
          </a:p>
          <a:p>
            <a:r>
              <a:rPr lang="hr-HR" baseline="0" dirty="0" smtClean="0"/>
              <a:t>Obiteljska anamneza: drugi sa sličnim bolestima; uzroci smrti najbližih članova obitelji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noProof="0" dirty="0" smtClean="0"/>
              <a:t>Stari grci su vjerovali da sve bolesti potječu od jednog jedinog uzroka:</a:t>
            </a:r>
            <a:r>
              <a:rPr lang="hr-HR" baseline="0" noProof="0" dirty="0" smtClean="0"/>
              <a:t> poremećaja ravnoteže između 4 humora, odnosno tekućina tijela: žuč (žuta i crna), krv i ispljuvak.</a:t>
            </a:r>
            <a:endParaRPr lang="en-AU" baseline="0" noProof="0" dirty="0" smtClean="0"/>
          </a:p>
          <a:p>
            <a:r>
              <a:rPr lang="hr-HR" baseline="0" noProof="0" dirty="0" smtClean="0"/>
              <a:t>Hipokrat se smatra ocem medicine. On je koristio promatranje i palpaciju kod pregleda pacijenta. </a:t>
            </a:r>
            <a:r>
              <a:rPr lang="hr-HR" baseline="0" noProof="0" dirty="0" err="1" smtClean="0"/>
              <a:t>Npr</a:t>
            </a:r>
            <a:r>
              <a:rPr lang="hr-HR" baseline="0" noProof="0" dirty="0" smtClean="0"/>
              <a:t>., on je prvi uočio povezanost između žutice i povećane </a:t>
            </a:r>
            <a:r>
              <a:rPr lang="hr-HR" baseline="0" noProof="0" dirty="0" err="1" smtClean="0"/>
              <a:t>jetre</a:t>
            </a:r>
            <a:r>
              <a:rPr lang="hr-HR" baseline="0" noProof="0" dirty="0" smtClean="0"/>
              <a:t>. Također je bio među prvima koji su proučavali vrućicu, s time da se u to doba vrućica smatrala zasebnom bolesti, a ne znak bolesti. </a:t>
            </a:r>
            <a:endParaRPr lang="en-AU" baseline="0" noProof="0" dirty="0" smtClean="0"/>
          </a:p>
          <a:p>
            <a:r>
              <a:rPr lang="en-AU" baseline="0" noProof="0" dirty="0" smtClean="0"/>
              <a:t>Hero</a:t>
            </a:r>
            <a:r>
              <a:rPr lang="hr-HR" baseline="0" noProof="0" dirty="0" smtClean="0"/>
              <a:t>f</a:t>
            </a:r>
            <a:r>
              <a:rPr lang="en-AU" baseline="0" noProof="0" dirty="0" err="1" smtClean="0"/>
              <a:t>ilus</a:t>
            </a:r>
            <a:r>
              <a:rPr lang="en-AU" baseline="0" noProof="0" dirty="0" smtClean="0"/>
              <a:t> </a:t>
            </a:r>
            <a:r>
              <a:rPr lang="hr-HR" baseline="0" noProof="0" dirty="0" smtClean="0"/>
              <a:t>iz</a:t>
            </a:r>
            <a:r>
              <a:rPr lang="en-AU" baseline="0" noProof="0" dirty="0" smtClean="0"/>
              <a:t> </a:t>
            </a:r>
            <a:r>
              <a:rPr lang="en-AU" baseline="0" noProof="0" dirty="0" err="1" smtClean="0"/>
              <a:t>Alexandri</a:t>
            </a:r>
            <a:r>
              <a:rPr lang="hr-HR" baseline="0" noProof="0" dirty="0" smtClean="0"/>
              <a:t>je</a:t>
            </a:r>
            <a:r>
              <a:rPr lang="en-AU" baseline="0" noProof="0" dirty="0" smtClean="0"/>
              <a:t> </a:t>
            </a:r>
            <a:r>
              <a:rPr lang="hr-HR" baseline="0" noProof="0" dirty="0" smtClean="0"/>
              <a:t>je opisao metodu mjerenje pulsa već u 4. stoljeću prije Krista, ali je Galen zaslužan za prihvaćanje pulsa kao jednog od glavnih fizikalnih znakova.</a:t>
            </a:r>
            <a:endParaRPr lang="en-AU" baseline="0" noProof="0" dirty="0" smtClean="0"/>
          </a:p>
          <a:p>
            <a:r>
              <a:rPr lang="en-AU" baseline="0" noProof="0" dirty="0" smtClean="0"/>
              <a:t>Thomas </a:t>
            </a:r>
            <a:r>
              <a:rPr lang="hr-HR" baseline="0" noProof="0" dirty="0" err="1" smtClean="0"/>
              <a:t>Sydenham</a:t>
            </a:r>
            <a:r>
              <a:rPr lang="hr-HR" baseline="0" noProof="0" dirty="0" smtClean="0"/>
              <a:t> je prvi liječnik u svoje doba koji je sam promatrao pacijente. Naime u 17</a:t>
            </a:r>
            <a:r>
              <a:rPr lang="en-AU" baseline="0" noProof="0" dirty="0" smtClean="0"/>
              <a:t>.</a:t>
            </a:r>
            <a:r>
              <a:rPr lang="hr-HR" baseline="0" noProof="0" dirty="0" smtClean="0"/>
              <a:t> st. liječnici su svoje odluke temeljili na izviješću koji bi apotekar, </a:t>
            </a:r>
            <a:r>
              <a:rPr lang="hr-HR" baseline="0" noProof="0" dirty="0" err="1" smtClean="0"/>
              <a:t>tj</a:t>
            </a:r>
            <a:r>
              <a:rPr lang="hr-HR" baseline="0" noProof="0" dirty="0" smtClean="0"/>
              <a:t>., asistent, sastavio. Rijetko su sami viđali pacijente. </a:t>
            </a:r>
            <a:r>
              <a:rPr lang="hr-HR" baseline="0" noProof="0" dirty="0" err="1" smtClean="0"/>
              <a:t>Thomas</a:t>
            </a:r>
            <a:r>
              <a:rPr lang="hr-HR" baseline="0" noProof="0" dirty="0" smtClean="0"/>
              <a:t> je svoje liječenje temeljio na osobnom iskustvu, a ne na teoriji.</a:t>
            </a:r>
            <a:r>
              <a:rPr lang="en-AU" baseline="0" noProof="0" dirty="0" smtClean="0"/>
              <a:t> </a:t>
            </a:r>
          </a:p>
          <a:p>
            <a:r>
              <a:rPr lang="en-AU" baseline="0" noProof="0" dirty="0" err="1" smtClean="0"/>
              <a:t>Morgagni</a:t>
            </a:r>
            <a:r>
              <a:rPr lang="en-AU" baseline="0" noProof="0" dirty="0" smtClean="0"/>
              <a:t> </a:t>
            </a:r>
            <a:r>
              <a:rPr lang="hr-HR" baseline="0" noProof="0" dirty="0" smtClean="0"/>
              <a:t>je došao do važne spoznaje da bolest potječe iz pojedinih organa, a ne iz nekog generaliziranog procesa. To je vrlo važan koncept koji je doveo do renesanse kliničke medicine. </a:t>
            </a:r>
            <a:endParaRPr lang="en-AU" baseline="0" noProof="0" dirty="0" smtClean="0"/>
          </a:p>
          <a:p>
            <a:r>
              <a:rPr lang="en-AU" baseline="0" noProof="0" dirty="0" smtClean="0"/>
              <a:t>Leopold</a:t>
            </a:r>
            <a:r>
              <a:rPr lang="hr-HR" baseline="0" noProof="0" dirty="0" smtClean="0"/>
              <a:t> je izumio perkusiju za pregledavanje grudnoga koša.</a:t>
            </a:r>
          </a:p>
          <a:p>
            <a:r>
              <a:rPr lang="en-AU" baseline="0" noProof="0" dirty="0" smtClean="0"/>
              <a:t>Rene </a:t>
            </a:r>
            <a:r>
              <a:rPr lang="hr-HR" baseline="0" noProof="0" dirty="0" smtClean="0"/>
              <a:t>je izumio stetoskop </a:t>
            </a:r>
            <a:r>
              <a:rPr lang="en-AU" baseline="0" noProof="0" dirty="0" smtClean="0"/>
              <a:t>1816. </a:t>
            </a:r>
            <a:r>
              <a:rPr lang="hr-HR" baseline="0" noProof="0" dirty="0" smtClean="0"/>
              <a:t>U početku se sastojao od role krutog papira, te služio za auskultaciju stidljivih osoba. </a:t>
            </a:r>
            <a:endParaRPr lang="en-AU" baseline="0" noProof="0" dirty="0" smtClean="0"/>
          </a:p>
          <a:p>
            <a:r>
              <a:rPr lang="hr-HR" baseline="0" noProof="0" dirty="0" smtClean="0"/>
              <a:t>PKŠ je kombinirala fizikalni pregled s obdukcijom što je dovelo do brojnih otkrića i napretka u medicini.</a:t>
            </a:r>
            <a:endParaRPr lang="en-AU" baseline="0" noProof="0" dirty="0" smtClean="0"/>
          </a:p>
          <a:p>
            <a:r>
              <a:rPr lang="hr-HR" baseline="0" noProof="0" dirty="0" smtClean="0"/>
              <a:t>Otkriće mikrobiologije koncem 19. stoljeća je dovelo do razvoja </a:t>
            </a:r>
            <a:r>
              <a:rPr lang="hr-HR" baseline="0" noProof="0" dirty="0" err="1" smtClean="0"/>
              <a:t>tkz</a:t>
            </a:r>
            <a:r>
              <a:rPr lang="hr-HR" baseline="0" noProof="0" dirty="0" smtClean="0"/>
              <a:t>. ˝laboratorijske i kliničke medicine˝ koja je prisutna i danas. </a:t>
            </a:r>
            <a:r>
              <a:rPr lang="en-AU" baseline="0" noProof="0" dirty="0" smtClean="0"/>
              <a:t> </a:t>
            </a:r>
          </a:p>
          <a:p>
            <a:endParaRPr lang="en-AU" baseline="0" noProof="0" dirty="0" smtClean="0"/>
          </a:p>
          <a:p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685C9-E838-4AFF-BCE7-89352DAC6DCE}" type="slidenum">
              <a:rPr lang="hr-HR"/>
              <a:pPr/>
              <a:t>3</a:t>
            </a:fld>
            <a:endParaRPr lang="hr-H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 smtClean="0"/>
              <a:t>Do dana današnjeg ove su metode zadržane. Neizbježne su i nezamjenjive sastavnice dijagnostičkog postupka.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 hrvatskom jeziku se često rabe kao istoznačnice, ali ne na engleskom</a:t>
            </a:r>
            <a:r>
              <a:rPr lang="hr-HR" baseline="0" dirty="0" smtClean="0"/>
              <a:t> govornom području, gdje je važno razlikovati simptome od znakova.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Sindrom: 3 ili više znakova/simptoma</a:t>
            </a:r>
            <a:r>
              <a:rPr lang="hr-HR" baseline="0" dirty="0" smtClean="0"/>
              <a:t> koje nalazimo povezane u nekoj bolesti: </a:t>
            </a:r>
            <a:r>
              <a:rPr lang="hr-HR" baseline="0" dirty="0" err="1" smtClean="0"/>
              <a:t>npr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poliurija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polidipsija</a:t>
            </a:r>
            <a:r>
              <a:rPr lang="hr-HR" baseline="0" dirty="0" smtClean="0"/>
              <a:t> i </a:t>
            </a:r>
            <a:r>
              <a:rPr lang="hr-HR" baseline="0" dirty="0" err="1" smtClean="0"/>
              <a:t>polifagija</a:t>
            </a:r>
            <a:r>
              <a:rPr lang="hr-HR" baseline="0" dirty="0" smtClean="0"/>
              <a:t> kod </a:t>
            </a:r>
            <a:r>
              <a:rPr lang="hr-HR" baseline="0" dirty="0" err="1" smtClean="0"/>
              <a:t>sećerne</a:t>
            </a:r>
            <a:r>
              <a:rPr lang="hr-HR" baseline="0" dirty="0" smtClean="0"/>
              <a:t> bolesti. Simptomi sami za sebe nisu bolest, već njezina manifestacija.</a:t>
            </a:r>
          </a:p>
          <a:p>
            <a:r>
              <a:rPr lang="hr-HR" baseline="0" dirty="0" smtClean="0"/>
              <a:t>Nijemi: odsutni simptomi premda postoje velike anatomske i fiziološke abnormalnosti. </a:t>
            </a:r>
            <a:r>
              <a:rPr lang="hr-HR" baseline="0" dirty="0" err="1" smtClean="0"/>
              <a:t>Npr</a:t>
            </a:r>
            <a:r>
              <a:rPr lang="hr-HR" baseline="0" dirty="0" smtClean="0"/>
              <a:t>. Nijema </a:t>
            </a:r>
            <a:r>
              <a:rPr lang="hr-HR" baseline="0" dirty="0" err="1" smtClean="0"/>
              <a:t>ishemija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miokarda</a:t>
            </a:r>
            <a:r>
              <a:rPr lang="hr-HR" baseline="0" dirty="0" smtClean="0"/>
              <a:t> gdje nema boli, a koronarne arterije su oštećene.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baseline="0" dirty="0" smtClean="0"/>
              <a:t>Opsežno znanje medicinskih činjenica, iz anatomije </a:t>
            </a:r>
            <a:r>
              <a:rPr lang="hr-HR" baseline="0" dirty="0" err="1" smtClean="0"/>
              <a:t>npr</a:t>
            </a:r>
            <a:r>
              <a:rPr lang="hr-HR" baseline="0" dirty="0" smtClean="0"/>
              <a:t>., nije korisno ukoliko liječnik ne zna dobiti točne podatke od bolesne osobe. </a:t>
            </a:r>
          </a:p>
          <a:p>
            <a:r>
              <a:rPr lang="hr-HR" baseline="0" dirty="0" smtClean="0"/>
              <a:t>Osim u slučaju </a:t>
            </a:r>
            <a:r>
              <a:rPr lang="hr-HR" baseline="0" dirty="0" err="1" smtClean="0"/>
              <a:t>hitnoće</a:t>
            </a:r>
            <a:r>
              <a:rPr lang="hr-HR" baseline="0" dirty="0" smtClean="0"/>
              <a:t>, uzimanje anamneze bi uvijek trebalo prethoditi fizikalnom pregledu, pretragama i liječenju. </a:t>
            </a:r>
          </a:p>
          <a:p>
            <a:r>
              <a:rPr lang="hr-HR" baseline="0" dirty="0" smtClean="0"/>
              <a:t>…sugerira dijagnozu dok fizikalni pregled i laboratorijske pretrage služe potvrdi dijagnoze.</a:t>
            </a:r>
          </a:p>
          <a:p>
            <a:endParaRPr lang="hr-HR" baseline="0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Moć liječenja počinje od prvog kontakta.</a:t>
            </a:r>
          </a:p>
          <a:p>
            <a:r>
              <a:rPr lang="hr-HR" baseline="0" dirty="0" smtClean="0"/>
              <a:t>Gruba ili neosjetljiva riječ može više naškoditi pacijentu nego bilo koji lijek. Pacijent bi se trebao bolje osjećati nakon razgovora s vama. To neka vam bude cilj.</a:t>
            </a:r>
          </a:p>
          <a:p>
            <a:r>
              <a:rPr lang="hr-HR" baseline="0" dirty="0" smtClean="0"/>
              <a:t>Uspostava povjerenja će olakšati uzimanje anamneze i povećati mogućnost suradnje. </a:t>
            </a:r>
          </a:p>
          <a:p>
            <a:r>
              <a:rPr lang="hr-HR" baseline="0" dirty="0" smtClean="0"/>
              <a:t>Uz rad i vježbu svatko može naučiti i usavršiti uzimanje anamneze.</a:t>
            </a:r>
          </a:p>
          <a:p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Cilj: da</a:t>
            </a:r>
            <a:r>
              <a:rPr lang="hr-HR" baseline="0" dirty="0" smtClean="0"/>
              <a:t> se pacijent osjeća ugodno, uspostaviti komunikaciju i povjerenje.</a:t>
            </a:r>
            <a:endParaRPr lang="hr-HR" dirty="0" smtClean="0"/>
          </a:p>
          <a:p>
            <a:r>
              <a:rPr lang="hr-HR" dirty="0" smtClean="0"/>
              <a:t>Nemojte</a:t>
            </a:r>
            <a:r>
              <a:rPr lang="hr-HR" baseline="0" dirty="0" smtClean="0"/>
              <a:t> se zaboraviti predstaviti i pružiti pacijentu ruku.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05DEB-E777-49B3-BA96-EA7A56E25418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15.6.2014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Uzimanje anamneze i osnove fizikalnog pregleda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err="1" smtClean="0"/>
              <a:t>Dr</a:t>
            </a:r>
            <a:r>
              <a:rPr lang="hr-HR" dirty="0" smtClean="0"/>
              <a:t>. </a:t>
            </a:r>
            <a:r>
              <a:rPr lang="hr-HR" dirty="0" err="1" smtClean="0"/>
              <a:t>sc</a:t>
            </a:r>
            <a:r>
              <a:rPr lang="hr-HR" dirty="0" smtClean="0"/>
              <a:t>. Irena </a:t>
            </a:r>
            <a:r>
              <a:rPr lang="hr-HR" dirty="0" err="1" smtClean="0"/>
              <a:t>Zakarija</a:t>
            </a:r>
            <a:r>
              <a:rPr lang="hr-HR" dirty="0" smtClean="0"/>
              <a:t>-</a:t>
            </a:r>
            <a:r>
              <a:rPr lang="hr-HR" dirty="0" err="1" smtClean="0"/>
              <a:t>Grković</a:t>
            </a:r>
            <a:r>
              <a:rPr lang="hr-HR" dirty="0" smtClean="0"/>
              <a:t>, </a:t>
            </a:r>
            <a:r>
              <a:rPr lang="hr-HR" dirty="0" err="1" smtClean="0"/>
              <a:t>dr</a:t>
            </a:r>
            <a:r>
              <a:rPr lang="hr-HR" dirty="0" smtClean="0"/>
              <a:t>. med., </a:t>
            </a:r>
            <a:r>
              <a:rPr lang="hr-HR" dirty="0" err="1" smtClean="0"/>
              <a:t>spec</a:t>
            </a:r>
            <a:r>
              <a:rPr lang="hr-HR" dirty="0" smtClean="0"/>
              <a:t>. obit. med.</a:t>
            </a:r>
          </a:p>
          <a:p>
            <a:r>
              <a:rPr lang="hr-HR" dirty="0" smtClean="0"/>
              <a:t>Katedra za kliničke vještine</a:t>
            </a:r>
          </a:p>
          <a:p>
            <a:r>
              <a:rPr lang="hr-HR" dirty="0" smtClean="0"/>
              <a:t>lipanj 2014.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Pravljenje bilješki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435280" cy="4525963"/>
          </a:xfrm>
        </p:spPr>
        <p:txBody>
          <a:bodyPr/>
          <a:lstStyle/>
          <a:p>
            <a:r>
              <a:rPr lang="hr-HR" dirty="0" smtClean="0"/>
              <a:t>Kratke bilješke tijekom konzultacije (po potrebi)</a:t>
            </a:r>
          </a:p>
          <a:p>
            <a:r>
              <a:rPr lang="hr-HR" dirty="0" smtClean="0"/>
              <a:t>Detaljne bilješke nakon konzultacije</a:t>
            </a:r>
          </a:p>
          <a:p>
            <a:r>
              <a:rPr lang="hr-HR" dirty="0" smtClean="0"/>
              <a:t>Sustavan pristup</a:t>
            </a:r>
          </a:p>
          <a:p>
            <a:r>
              <a:rPr lang="hr-HR" dirty="0" smtClean="0"/>
              <a:t>Koristite standardne kratice</a:t>
            </a:r>
          </a:p>
          <a:p>
            <a:r>
              <a:rPr lang="hr-HR" dirty="0" smtClean="0"/>
              <a:t>Kompjuterizirano</a:t>
            </a:r>
          </a:p>
          <a:p>
            <a:r>
              <a:rPr lang="hr-HR" dirty="0" smtClean="0"/>
              <a:t>Nadnevak i potpis</a:t>
            </a:r>
          </a:p>
          <a:p>
            <a:r>
              <a:rPr lang="hr-HR" dirty="0" smtClean="0"/>
              <a:t>Ispravak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1741" t="36577" r="54096" b="7738"/>
          <a:stretch>
            <a:fillRect/>
          </a:stretch>
        </p:blipFill>
        <p:spPr bwMode="auto">
          <a:xfrm>
            <a:off x="5868144" y="3789040"/>
            <a:ext cx="19442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Priprema za uzimanje anamneze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Osiguranje privatnosti</a:t>
            </a:r>
          </a:p>
          <a:p>
            <a:r>
              <a:rPr lang="hr-HR" dirty="0" smtClean="0"/>
              <a:t>Upoznavanje</a:t>
            </a:r>
          </a:p>
          <a:p>
            <a:r>
              <a:rPr lang="hr-HR" dirty="0" smtClean="0"/>
              <a:t>Osiguranje mirnog mjesta za razgovor</a:t>
            </a:r>
          </a:p>
          <a:p>
            <a:r>
              <a:rPr lang="hr-HR" dirty="0" smtClean="0"/>
              <a:t>Ugodni smještaj bolesne osobe</a:t>
            </a:r>
          </a:p>
          <a:p>
            <a:r>
              <a:rPr lang="hr-HR" dirty="0" smtClean="0"/>
              <a:t>Zauzeti mjesto nasuprot bolesnoj osobi</a:t>
            </a:r>
          </a:p>
          <a:p>
            <a:r>
              <a:rPr lang="hr-HR" dirty="0" smtClean="0"/>
              <a:t>Objasniti važnost razgovora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Uzimanje anamneze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Ime i prezime</a:t>
            </a:r>
          </a:p>
          <a:p>
            <a:r>
              <a:rPr lang="hr-HR" dirty="0" smtClean="0"/>
              <a:t>Spol</a:t>
            </a:r>
          </a:p>
          <a:p>
            <a:r>
              <a:rPr lang="hr-HR" dirty="0" smtClean="0"/>
              <a:t>Dob</a:t>
            </a:r>
          </a:p>
          <a:p>
            <a:r>
              <a:rPr lang="hr-HR" dirty="0" smtClean="0"/>
              <a:t>Zanimanje</a:t>
            </a:r>
          </a:p>
          <a:p>
            <a:r>
              <a:rPr lang="hr-HR" dirty="0" smtClean="0"/>
              <a:t>Bračno stanje</a:t>
            </a:r>
          </a:p>
          <a:p>
            <a:r>
              <a:rPr lang="hr-HR" dirty="0" smtClean="0"/>
              <a:t>Podatci o djeci</a:t>
            </a:r>
          </a:p>
          <a:p>
            <a:r>
              <a:rPr lang="hr-HR" dirty="0" smtClean="0"/>
              <a:t>Mjesto boravka</a:t>
            </a:r>
          </a:p>
          <a:p>
            <a:r>
              <a:rPr lang="hr-HR" dirty="0" smtClean="0"/>
              <a:t>Datum i sat dolaska</a:t>
            </a:r>
            <a:endParaRPr lang="hr-HR" dirty="0"/>
          </a:p>
        </p:txBody>
      </p:sp>
      <p:pic>
        <p:nvPicPr>
          <p:cNvPr id="1027" name="Picture 3" descr="D:\Irena 31.12.13\Irena\Slike\Dojenje-razno\Splitsko rodiliste\Istrazivanje\Novo rodiliste\Anketiranj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13513"/>
            <a:ext cx="4824535" cy="361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Uzimanje anamneze: glavni razlog dolaska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Otvoreno pitanje</a:t>
            </a:r>
          </a:p>
          <a:p>
            <a:r>
              <a:rPr lang="hr-HR" dirty="0" smtClean="0"/>
              <a:t>Potaknite pacijenta da svojim riječima ispriča</a:t>
            </a:r>
          </a:p>
          <a:p>
            <a:r>
              <a:rPr lang="hr-HR" dirty="0" smtClean="0"/>
              <a:t>Usmjerite razgovor po potrebi</a:t>
            </a:r>
          </a:p>
          <a:p>
            <a:r>
              <a:rPr lang="hr-HR" dirty="0" smtClean="0"/>
              <a:t>Ustanovite glavni problem</a:t>
            </a:r>
          </a:p>
          <a:p>
            <a:r>
              <a:rPr lang="hr-HR" dirty="0" smtClean="0"/>
              <a:t>Zabilježite glavni problem pacijentovim riječima</a:t>
            </a:r>
          </a:p>
          <a:p>
            <a:r>
              <a:rPr lang="hr-HR" dirty="0" smtClean="0"/>
              <a:t>Provjerite točnost zaključaka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Glavni razlog dolaska: sadašnja bolest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Trajanje</a:t>
            </a:r>
          </a:p>
          <a:p>
            <a:r>
              <a:rPr lang="hr-HR" dirty="0" smtClean="0"/>
              <a:t>Način nastanka</a:t>
            </a:r>
          </a:p>
          <a:p>
            <a:r>
              <a:rPr lang="hr-HR" dirty="0" smtClean="0"/>
              <a:t>Priroda </a:t>
            </a:r>
          </a:p>
          <a:p>
            <a:r>
              <a:rPr lang="hr-HR" dirty="0" smtClean="0"/>
              <a:t>Mjesto i širenje</a:t>
            </a:r>
          </a:p>
          <a:p>
            <a:r>
              <a:rPr lang="hr-HR" dirty="0" smtClean="0"/>
              <a:t>Karakter</a:t>
            </a:r>
          </a:p>
          <a:p>
            <a:r>
              <a:rPr lang="hr-HR" dirty="0" smtClean="0"/>
              <a:t>Jačina</a:t>
            </a:r>
          </a:p>
          <a:p>
            <a:r>
              <a:rPr lang="hr-HR" dirty="0" smtClean="0"/>
              <a:t>Otežavajući i olakšavajući čimbenici</a:t>
            </a:r>
          </a:p>
          <a:p>
            <a:r>
              <a:rPr lang="hr-HR" dirty="0" smtClean="0"/>
              <a:t>Drugi povezani simptomi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Sadašnje zdravlje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Lijekovi</a:t>
            </a:r>
          </a:p>
          <a:p>
            <a:pPr lvl="1"/>
            <a:r>
              <a:rPr lang="hr-HR" dirty="0" smtClean="0"/>
              <a:t>Najbolje pokazati</a:t>
            </a:r>
          </a:p>
          <a:p>
            <a:pPr lvl="1"/>
            <a:r>
              <a:rPr lang="hr-HR" dirty="0" smtClean="0"/>
              <a:t>Doza, duljina uzimanja i indikacija</a:t>
            </a:r>
          </a:p>
          <a:p>
            <a:pPr lvl="1"/>
            <a:r>
              <a:rPr lang="hr-HR" dirty="0" smtClean="0"/>
              <a:t>Je li uzima?</a:t>
            </a:r>
          </a:p>
          <a:p>
            <a:pPr lvl="1"/>
            <a:r>
              <a:rPr lang="hr-HR" dirty="0" smtClean="0"/>
              <a:t>OTC lijekovi</a:t>
            </a:r>
          </a:p>
          <a:p>
            <a:pPr lvl="1"/>
            <a:r>
              <a:rPr lang="hr-HR" dirty="0" smtClean="0"/>
              <a:t>OCP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Plodnost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0790" t="40319" r="53695" b="30281"/>
          <a:stretch>
            <a:fillRect/>
          </a:stretch>
        </p:blipFill>
        <p:spPr bwMode="auto">
          <a:xfrm>
            <a:off x="4932040" y="3356992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Dosadašnje bolesti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Bolesti </a:t>
            </a:r>
          </a:p>
          <a:p>
            <a:r>
              <a:rPr lang="hr-HR" dirty="0" smtClean="0"/>
              <a:t>Operacije</a:t>
            </a:r>
          </a:p>
          <a:p>
            <a:r>
              <a:rPr lang="hr-HR" dirty="0" smtClean="0"/>
              <a:t>Dječje bolesti</a:t>
            </a:r>
          </a:p>
          <a:p>
            <a:r>
              <a:rPr lang="hr-HR" dirty="0" smtClean="0"/>
              <a:t>Ginekološke bolesti/stanja</a:t>
            </a:r>
          </a:p>
          <a:p>
            <a:r>
              <a:rPr lang="hr-HR" dirty="0" smtClean="0"/>
              <a:t>Alergije</a:t>
            </a:r>
            <a:endParaRPr lang="hr-HR" dirty="0"/>
          </a:p>
        </p:txBody>
      </p:sp>
      <p:pic>
        <p:nvPicPr>
          <p:cNvPr id="3074" name="Picture 2" descr="D:\Irena 31.12.13\Irena\Slike\Dojenje-razno\Splitsko rodiliste\Istrazivanje\Staro rodiliste\Rodiliste-Irena i majke-'09a.jpg"/>
          <p:cNvPicPr>
            <a:picLocks noChangeAspect="1" noChangeArrowheads="1"/>
          </p:cNvPicPr>
          <p:nvPr/>
        </p:nvPicPr>
        <p:blipFill>
          <a:blip r:embed="rId3" cstate="print"/>
          <a:srcRect l="22148" t="28350" r="41529" b="38576"/>
          <a:stretch>
            <a:fillRect/>
          </a:stretch>
        </p:blipFill>
        <p:spPr bwMode="auto">
          <a:xfrm>
            <a:off x="5148064" y="4077072"/>
            <a:ext cx="369041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Sociodemografski</a:t>
            </a:r>
            <a:r>
              <a:rPr lang="hr-HR" dirty="0" smtClean="0"/>
              <a:t> čimbenici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Zanimanje</a:t>
            </a:r>
          </a:p>
          <a:p>
            <a:r>
              <a:rPr lang="hr-HR" dirty="0" smtClean="0"/>
              <a:t>Pušenje</a:t>
            </a:r>
          </a:p>
          <a:p>
            <a:r>
              <a:rPr lang="hr-HR" dirty="0" smtClean="0"/>
              <a:t>Alkohol</a:t>
            </a:r>
          </a:p>
          <a:p>
            <a:r>
              <a:rPr lang="hr-HR" dirty="0" smtClean="0"/>
              <a:t>Putovanja i cijepljenja</a:t>
            </a:r>
          </a:p>
          <a:p>
            <a:r>
              <a:rPr lang="hr-HR" dirty="0" smtClean="0"/>
              <a:t>Bračni status</a:t>
            </a:r>
          </a:p>
          <a:p>
            <a:r>
              <a:rPr lang="hr-HR" dirty="0" smtClean="0"/>
              <a:t>Životni uvjeti</a:t>
            </a:r>
          </a:p>
          <a:p>
            <a:r>
              <a:rPr lang="hr-HR" dirty="0" smtClean="0"/>
              <a:t>Obiteljska anamneza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Anamneza fizioloških funkcija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Zahvaćenost drugih organskih sustava</a:t>
            </a:r>
          </a:p>
          <a:p>
            <a:r>
              <a:rPr lang="hr-HR" dirty="0" smtClean="0"/>
              <a:t>Navedite važne negativne odgovore</a:t>
            </a:r>
          </a:p>
          <a:p>
            <a:r>
              <a:rPr lang="hr-HR" dirty="0" smtClean="0"/>
              <a:t>Pitajte pacijenta što misli da se događa</a:t>
            </a:r>
          </a:p>
          <a:p>
            <a:r>
              <a:rPr lang="hr-HR" dirty="0" smtClean="0"/>
              <a:t>Pitajte pacijenta što ga najviše brine</a:t>
            </a:r>
          </a:p>
          <a:p>
            <a:r>
              <a:rPr lang="hr-HR" dirty="0" smtClean="0"/>
              <a:t>Pitajte pacijenta je li želi o još nečemu razgovarati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Uzimanje anamneze: sažetak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980928"/>
          </a:xfrm>
        </p:spPr>
        <p:txBody>
          <a:bodyPr/>
          <a:lstStyle/>
          <a:p>
            <a:r>
              <a:rPr lang="hr-HR" dirty="0" smtClean="0"/>
              <a:t>Uspostavite otvoreni dijalog</a:t>
            </a:r>
          </a:p>
          <a:p>
            <a:r>
              <a:rPr lang="hr-HR" dirty="0" smtClean="0"/>
              <a:t>Postavljajte pitanja logičnim redoslijedom</a:t>
            </a:r>
          </a:p>
          <a:p>
            <a:r>
              <a:rPr lang="hr-HR" dirty="0" smtClean="0"/>
              <a:t>Pažljivo slušajte i usmjerite razgovor</a:t>
            </a:r>
          </a:p>
          <a:p>
            <a:r>
              <a:rPr lang="hr-HR" dirty="0" smtClean="0"/>
              <a:t>Obratite pažnju na neverbalnu komunikaciju</a:t>
            </a:r>
          </a:p>
          <a:p>
            <a:r>
              <a:rPr lang="hr-HR" dirty="0" smtClean="0"/>
              <a:t>Budite sustavni i temeljiti</a:t>
            </a:r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46335" y="4725144"/>
            <a:ext cx="585718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Cilj je ustanoviti:</a:t>
            </a:r>
          </a:p>
          <a:p>
            <a:r>
              <a:rPr lang="hr-HR" sz="2800" dirty="0" smtClean="0"/>
              <a:t>1) Anatomske i fiziološke poremećaje;</a:t>
            </a:r>
          </a:p>
          <a:p>
            <a:r>
              <a:rPr lang="hr-HR" sz="2800" dirty="0" smtClean="0"/>
              <a:t>2) Uzrok simptoma; </a:t>
            </a:r>
          </a:p>
          <a:p>
            <a:r>
              <a:rPr lang="hr-HR" sz="2800" dirty="0" smtClean="0"/>
              <a:t>3) Utjecaj simptoma na pacijenta</a:t>
            </a:r>
          </a:p>
          <a:p>
            <a:r>
              <a:rPr lang="hr-HR" dirty="0" smtClean="0"/>
              <a:t>           </a:t>
            </a:r>
          </a:p>
          <a:p>
            <a:r>
              <a:rPr lang="hr-HR" dirty="0" smtClean="0"/>
              <a:t>         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Kratka povijest anamneze i fizikalnih pregleda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Stari grci: 4 ‘humora’</a:t>
            </a:r>
          </a:p>
          <a:p>
            <a:r>
              <a:rPr lang="hr-HR" dirty="0" smtClean="0"/>
              <a:t>Hipokrat (460 – 375 BC): vrućica</a:t>
            </a:r>
          </a:p>
          <a:p>
            <a:r>
              <a:rPr lang="hr-HR" dirty="0" smtClean="0"/>
              <a:t>Galen iz </a:t>
            </a:r>
            <a:r>
              <a:rPr lang="hr-HR" dirty="0" err="1" smtClean="0"/>
              <a:t>Pergamuma</a:t>
            </a:r>
            <a:r>
              <a:rPr lang="hr-HR" dirty="0" smtClean="0"/>
              <a:t> (AD 130-200): puls</a:t>
            </a:r>
          </a:p>
          <a:p>
            <a:r>
              <a:rPr lang="hr-HR" dirty="0" err="1" smtClean="0"/>
              <a:t>Thomas</a:t>
            </a:r>
            <a:r>
              <a:rPr lang="hr-HR" dirty="0" smtClean="0"/>
              <a:t> </a:t>
            </a:r>
            <a:r>
              <a:rPr lang="hr-HR" dirty="0" err="1" smtClean="0"/>
              <a:t>Sydenham</a:t>
            </a:r>
            <a:r>
              <a:rPr lang="hr-HR" dirty="0" smtClean="0"/>
              <a:t> (1624 – 1689): promatranje </a:t>
            </a:r>
          </a:p>
          <a:p>
            <a:r>
              <a:rPr lang="hr-HR" dirty="0" err="1" smtClean="0"/>
              <a:t>Battista</a:t>
            </a:r>
            <a:r>
              <a:rPr lang="hr-HR" dirty="0" smtClean="0"/>
              <a:t> </a:t>
            </a:r>
            <a:r>
              <a:rPr lang="hr-HR" dirty="0" err="1" smtClean="0"/>
              <a:t>Morgagni</a:t>
            </a:r>
            <a:r>
              <a:rPr lang="hr-HR" dirty="0" smtClean="0"/>
              <a:t> (1682 – 1771): organi</a:t>
            </a:r>
          </a:p>
          <a:p>
            <a:r>
              <a:rPr lang="hr-HR" dirty="0" smtClean="0"/>
              <a:t>Leopold </a:t>
            </a:r>
            <a:r>
              <a:rPr lang="hr-HR" dirty="0" err="1" smtClean="0"/>
              <a:t>Auenbrugger</a:t>
            </a:r>
            <a:r>
              <a:rPr lang="hr-HR" dirty="0" smtClean="0"/>
              <a:t> 1761: perkusija</a:t>
            </a:r>
          </a:p>
          <a:p>
            <a:r>
              <a:rPr lang="hr-HR" dirty="0" err="1" smtClean="0"/>
              <a:t>Rene</a:t>
            </a:r>
            <a:r>
              <a:rPr lang="hr-HR" dirty="0" smtClean="0"/>
              <a:t> </a:t>
            </a:r>
            <a:r>
              <a:rPr lang="hr-HR" dirty="0" err="1" smtClean="0"/>
              <a:t>Laennec</a:t>
            </a:r>
            <a:r>
              <a:rPr lang="hr-HR" dirty="0" smtClean="0"/>
              <a:t> (1781 – 1826): stetoskop</a:t>
            </a:r>
          </a:p>
          <a:p>
            <a:r>
              <a:rPr lang="hr-HR" dirty="0" smtClean="0"/>
              <a:t>Pariška klinička škola (post-Revolucije): obdukcija</a:t>
            </a:r>
          </a:p>
          <a:p>
            <a:r>
              <a:rPr lang="hr-HR" dirty="0" smtClean="0"/>
              <a:t>Mikrobiologija (koncem 19. st.): laboratorijska medicina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The doctor Luke Fil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438400" y="6308725"/>
            <a:ext cx="652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0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Sir Luke Fi</a:t>
            </a:r>
            <a:r>
              <a:rPr lang="sl-SI" sz="20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</a:t>
            </a:r>
            <a:r>
              <a:rPr lang="en-GB" sz="20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lds</a:t>
            </a:r>
            <a:r>
              <a:rPr lang="hr-HR" sz="20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: The Doctor. </a:t>
            </a:r>
            <a:r>
              <a:rPr lang="en-GB" sz="2000" b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Tate Gallery, London</a:t>
            </a:r>
            <a:endParaRPr lang="pt-PT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Moderni principi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Uzimanje anamneze</a:t>
            </a:r>
          </a:p>
          <a:p>
            <a:r>
              <a:rPr lang="hr-HR" dirty="0" smtClean="0"/>
              <a:t>Fizikalni pregled</a:t>
            </a:r>
          </a:p>
          <a:p>
            <a:pPr>
              <a:buNone/>
            </a:pPr>
            <a:r>
              <a:rPr lang="hr-HR" dirty="0" smtClean="0"/>
              <a:t>	- gledanje (inspekcija)</a:t>
            </a:r>
          </a:p>
          <a:p>
            <a:pPr>
              <a:buNone/>
            </a:pPr>
            <a:r>
              <a:rPr lang="hr-HR" dirty="0" smtClean="0"/>
              <a:t>	- pipanje (palpacija)</a:t>
            </a:r>
          </a:p>
          <a:p>
            <a:pPr>
              <a:buNone/>
            </a:pPr>
            <a:r>
              <a:rPr lang="hr-HR" dirty="0" smtClean="0"/>
              <a:t>	- kuckanje (perkusija)</a:t>
            </a:r>
          </a:p>
          <a:p>
            <a:pPr>
              <a:buNone/>
            </a:pPr>
            <a:r>
              <a:rPr lang="hr-HR" dirty="0" smtClean="0"/>
              <a:t>	- osluškivanje (auskultacija)</a:t>
            </a:r>
          </a:p>
          <a:p>
            <a:pPr>
              <a:buNone/>
            </a:pPr>
            <a:r>
              <a:rPr lang="hr-HR" dirty="0" smtClean="0"/>
              <a:t>	- njušenje (</a:t>
            </a:r>
            <a:r>
              <a:rPr lang="hr-HR" dirty="0" err="1" smtClean="0"/>
              <a:t>olfakcija</a:t>
            </a:r>
            <a:r>
              <a:rPr lang="hr-HR" dirty="0" smtClean="0"/>
              <a:t>)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877272"/>
            <a:ext cx="76980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smtClean="0"/>
              <a:t>Medicine is </a:t>
            </a:r>
            <a:r>
              <a:rPr lang="hr-HR" sz="2400" i="1" dirty="0" err="1" smtClean="0"/>
              <a:t>learned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by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the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bedside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and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not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in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the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classroom</a:t>
            </a:r>
            <a:r>
              <a:rPr lang="hr-HR" sz="2400" i="1" dirty="0" smtClean="0"/>
              <a:t>.</a:t>
            </a:r>
          </a:p>
          <a:p>
            <a:r>
              <a:rPr lang="hr-HR" dirty="0" smtClean="0"/>
              <a:t>		Sir </a:t>
            </a:r>
            <a:r>
              <a:rPr lang="hr-HR" dirty="0" err="1" smtClean="0"/>
              <a:t>Willliam</a:t>
            </a:r>
            <a:r>
              <a:rPr lang="hr-HR" dirty="0" smtClean="0"/>
              <a:t> </a:t>
            </a:r>
            <a:r>
              <a:rPr lang="hr-HR" dirty="0" err="1" smtClean="0"/>
              <a:t>Osler</a:t>
            </a:r>
            <a:r>
              <a:rPr lang="hr-HR" dirty="0" smtClean="0"/>
              <a:t> (1849 – 1919)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Uzimanje anamneze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hr-HR" b="1" dirty="0" smtClean="0"/>
              <a:t>Simptomi</a:t>
            </a:r>
            <a:r>
              <a:rPr lang="hr-HR" dirty="0" smtClean="0"/>
              <a:t>: subjektivno doživljavanje promjena koje liječnik saznaje od pacijenta </a:t>
            </a:r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Znakovi</a:t>
            </a:r>
            <a:r>
              <a:rPr lang="hr-HR" dirty="0" smtClean="0"/>
              <a:t>: objektivne promjene koje kliničar otkriva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Uzimanje anamneze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Simptomi:</a:t>
            </a:r>
          </a:p>
          <a:p>
            <a:pPr lvl="1"/>
            <a:r>
              <a:rPr lang="hr-HR" dirty="0" smtClean="0"/>
              <a:t>Nespecifični</a:t>
            </a:r>
          </a:p>
          <a:p>
            <a:pPr lvl="1"/>
            <a:r>
              <a:rPr lang="hr-HR" dirty="0" smtClean="0"/>
              <a:t>Specifični</a:t>
            </a:r>
          </a:p>
          <a:p>
            <a:pPr lvl="1"/>
            <a:r>
              <a:rPr lang="hr-HR" dirty="0" err="1" smtClean="0"/>
              <a:t>Patognomski</a:t>
            </a:r>
            <a:endParaRPr lang="hr-HR" dirty="0" smtClean="0"/>
          </a:p>
          <a:p>
            <a:pPr lvl="1"/>
            <a:r>
              <a:rPr lang="hr-HR" dirty="0" smtClean="0"/>
              <a:t>Nijemi</a:t>
            </a:r>
          </a:p>
          <a:p>
            <a:pPr lvl="1"/>
            <a:r>
              <a:rPr lang="hr-HR" dirty="0" smtClean="0"/>
              <a:t>Sindrom</a:t>
            </a:r>
          </a:p>
          <a:p>
            <a:pPr lvl="1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Uzimanje anamneze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435280" cy="4525963"/>
          </a:xfrm>
        </p:spPr>
        <p:txBody>
          <a:bodyPr/>
          <a:lstStyle/>
          <a:p>
            <a:r>
              <a:rPr lang="hr-HR" dirty="0" smtClean="0"/>
              <a:t>Prvi korak u postavljanju dijagnoze</a:t>
            </a:r>
          </a:p>
          <a:p>
            <a:r>
              <a:rPr lang="hr-HR" dirty="0" smtClean="0"/>
              <a:t>Usmjerava fizikalni pregled</a:t>
            </a:r>
          </a:p>
          <a:p>
            <a:r>
              <a:rPr lang="hr-HR" dirty="0" smtClean="0"/>
              <a:t>Određuje koje su pretrage potrebne</a:t>
            </a:r>
          </a:p>
          <a:p>
            <a:r>
              <a:rPr lang="hr-HR" dirty="0" smtClean="0"/>
              <a:t>Često sugerira dijagnozu</a:t>
            </a:r>
          </a:p>
          <a:p>
            <a:r>
              <a:rPr lang="hr-HR" dirty="0" smtClean="0"/>
              <a:t>Najjeftiniji način postavljanja dijagnoze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687" t="40634" r="50688" b="28181"/>
          <a:stretch>
            <a:fillRect/>
          </a:stretch>
        </p:blipFill>
        <p:spPr bwMode="auto">
          <a:xfrm>
            <a:off x="6516216" y="4902630"/>
            <a:ext cx="2370013" cy="195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Uzimanje anamneze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Moć liječenja</a:t>
            </a:r>
          </a:p>
          <a:p>
            <a:r>
              <a:rPr lang="hr-HR" b="1" i="1" dirty="0" err="1" smtClean="0"/>
              <a:t>Primum</a:t>
            </a:r>
            <a:r>
              <a:rPr lang="hr-HR" b="1" i="1" dirty="0" smtClean="0"/>
              <a:t> </a:t>
            </a:r>
            <a:r>
              <a:rPr lang="hr-HR" b="1" i="1" dirty="0" err="1" smtClean="0"/>
              <a:t>non</a:t>
            </a:r>
            <a:r>
              <a:rPr lang="hr-HR" b="1" i="1" dirty="0" smtClean="0"/>
              <a:t> </a:t>
            </a:r>
            <a:r>
              <a:rPr lang="hr-HR" b="1" i="1" dirty="0" err="1" smtClean="0"/>
              <a:t>nocere</a:t>
            </a:r>
            <a:r>
              <a:rPr lang="hr-HR" b="1" i="1" dirty="0" smtClean="0"/>
              <a:t> </a:t>
            </a:r>
            <a:r>
              <a:rPr lang="hr-HR" dirty="0" smtClean="0"/>
              <a:t>(prvenstveno ne škoditi)</a:t>
            </a:r>
          </a:p>
          <a:p>
            <a:r>
              <a:rPr lang="hr-HR" dirty="0" smtClean="0"/>
              <a:t>Uspostaviti povjerenje</a:t>
            </a:r>
          </a:p>
          <a:p>
            <a:r>
              <a:rPr lang="hr-HR" dirty="0" smtClean="0"/>
              <a:t>Komunikacijske vještine</a:t>
            </a:r>
          </a:p>
          <a:p>
            <a:r>
              <a:rPr lang="hr-HR" dirty="0" smtClean="0"/>
              <a:t>Treba vježbati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Komunikacijske vještine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Pazite na ne-verbalnu komunikaciju</a:t>
            </a:r>
          </a:p>
          <a:p>
            <a:r>
              <a:rPr lang="hr-HR" dirty="0" smtClean="0"/>
              <a:t>Postavite otvorena pitanja</a:t>
            </a:r>
          </a:p>
          <a:p>
            <a:r>
              <a:rPr lang="hr-HR" dirty="0" smtClean="0"/>
              <a:t>Pokažite zanimanje i ponovite izjave</a:t>
            </a:r>
          </a:p>
          <a:p>
            <a:r>
              <a:rPr lang="hr-HR" dirty="0" smtClean="0"/>
              <a:t>Pokažite empatiju</a:t>
            </a:r>
          </a:p>
          <a:p>
            <a:r>
              <a:rPr lang="hr-HR" dirty="0" smtClean="0"/>
              <a:t>Izbjegavajte riječi koje osuđuju</a:t>
            </a:r>
          </a:p>
          <a:p>
            <a:r>
              <a:rPr lang="hr-HR" dirty="0" smtClean="0"/>
              <a:t>Prihvatite, odobrite</a:t>
            </a:r>
          </a:p>
          <a:p>
            <a:r>
              <a:rPr lang="hr-HR" dirty="0" smtClean="0"/>
              <a:t>Koristite jednostavne riječi</a:t>
            </a:r>
          </a:p>
          <a:p>
            <a:r>
              <a:rPr lang="hr-HR" dirty="0" smtClean="0"/>
              <a:t>Izbjegavajte naredbe, predlažite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1356</Words>
  <Application>Microsoft Office PowerPoint</Application>
  <PresentationFormat>On-screen Show (4:3)</PresentationFormat>
  <Paragraphs>204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tema</vt:lpstr>
      <vt:lpstr>Uzimanje anamneze i osnove fizikalnog pregleda</vt:lpstr>
      <vt:lpstr>Kratka povijest anamneze i fizikalnih pregleda</vt:lpstr>
      <vt:lpstr>PowerPoint Presentation</vt:lpstr>
      <vt:lpstr>Moderni principi</vt:lpstr>
      <vt:lpstr>Uzimanje anamneze </vt:lpstr>
      <vt:lpstr>Uzimanje anamneze</vt:lpstr>
      <vt:lpstr>Uzimanje anamneze</vt:lpstr>
      <vt:lpstr>Uzimanje anamneze</vt:lpstr>
      <vt:lpstr>Komunikacijske vještine</vt:lpstr>
      <vt:lpstr>Pravljenje bilješki</vt:lpstr>
      <vt:lpstr>Priprema za uzimanje anamneze</vt:lpstr>
      <vt:lpstr>Uzimanje anamneze</vt:lpstr>
      <vt:lpstr>Uzimanje anamneze: glavni razlog dolaska</vt:lpstr>
      <vt:lpstr>Glavni razlog dolaska: sadašnja bolest</vt:lpstr>
      <vt:lpstr>Sadašnje zdravlje</vt:lpstr>
      <vt:lpstr>Dosadašnje bolesti</vt:lpstr>
      <vt:lpstr>Sociodemografski čimbenici</vt:lpstr>
      <vt:lpstr>Anamneza fizioloških funkcija</vt:lpstr>
      <vt:lpstr>Uzimanje anamneze: sažetak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Irena Zakarija-Grković</dc:creator>
  <cp:lastModifiedBy>Korisnik</cp:lastModifiedBy>
  <cp:revision>81</cp:revision>
  <dcterms:created xsi:type="dcterms:W3CDTF">2014-02-07T12:43:45Z</dcterms:created>
  <dcterms:modified xsi:type="dcterms:W3CDTF">2014-06-15T05:51:22Z</dcterms:modified>
</cp:coreProperties>
</file>